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3" r:id="rId3"/>
  </p:sldMasterIdLst>
  <p:sldIdLst>
    <p:sldId id="258" r:id="rId4"/>
    <p:sldId id="257" r:id="rId5"/>
    <p:sldId id="259" r:id="rId6"/>
    <p:sldId id="260" r:id="rId7"/>
    <p:sldId id="266" r:id="rId8"/>
    <p:sldId id="261" r:id="rId9"/>
    <p:sldId id="262" r:id="rId10"/>
    <p:sldId id="267" r:id="rId11"/>
    <p:sldId id="268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01C"/>
    <a:srgbClr val="F3CF39"/>
    <a:srgbClr val="69B01C"/>
    <a:srgbClr val="72B828"/>
    <a:srgbClr val="83D945"/>
    <a:srgbClr val="67B033"/>
    <a:srgbClr val="89A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36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CB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E019C4C-F9BE-4103-B487-1D4E01792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4182" y="1921304"/>
            <a:ext cx="7803637" cy="113491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>
                <a:solidFill>
                  <a:srgbClr val="F3CF39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r-HR" dirty="0"/>
              <a:t>Kliknite da biste dodali naslov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6FB3B50F-2973-47A8-8780-B42185B8B7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25939" y="569614"/>
            <a:ext cx="1836069" cy="295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Datum</a:t>
            </a:r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6B892723-DE9A-4BAF-AFDA-C69C3F5AC1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9065" y="940970"/>
            <a:ext cx="1842944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Vrijeme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naslova 18">
            <a:extLst>
              <a:ext uri="{FF2B5EF4-FFF2-40B4-BE49-F238E27FC236}">
                <a16:creationId xmlns:a16="http://schemas.microsoft.com/office/drawing/2014/main" id="{78648287-F31D-4841-8657-984FDC28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2" y="1275534"/>
            <a:ext cx="11063196" cy="114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6C7C018D-6A5E-426E-B53F-A27B9116EF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401" y="2510269"/>
            <a:ext cx="11063195" cy="556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Kliknite da biste uredili stil podnaslova matrice</a:t>
            </a:r>
          </a:p>
        </p:txBody>
      </p:sp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E0AA00D6-5158-4404-94CF-377922A617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401" y="3483461"/>
            <a:ext cx="5288296" cy="25255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1D79B28-C3B6-4C24-873B-A1888505F8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6" y="318691"/>
            <a:ext cx="1504956" cy="56588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3035258-6530-4FF0-B781-A57577926D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9363" y="3482975"/>
            <a:ext cx="5297487" cy="2409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8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naslova 18">
            <a:extLst>
              <a:ext uri="{FF2B5EF4-FFF2-40B4-BE49-F238E27FC236}">
                <a16:creationId xmlns:a16="http://schemas.microsoft.com/office/drawing/2014/main" id="{8A7B6B24-684E-4C29-AD29-DCA999AA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2" y="1275534"/>
            <a:ext cx="11063196" cy="114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4" name="Rezervirano mjesto teksta 7">
            <a:extLst>
              <a:ext uri="{FF2B5EF4-FFF2-40B4-BE49-F238E27FC236}">
                <a16:creationId xmlns:a16="http://schemas.microsoft.com/office/drawing/2014/main" id="{2ECC19A6-1B9D-4E9B-B531-148CEA6939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401" y="2510269"/>
            <a:ext cx="11063195" cy="556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Kliknite da biste uredili stil podnaslova matrice</a:t>
            </a:r>
          </a:p>
        </p:txBody>
      </p:sp>
      <p:sp>
        <p:nvSpPr>
          <p:cNvPr id="5" name="Rezervirano mjesto teksta 9">
            <a:extLst>
              <a:ext uri="{FF2B5EF4-FFF2-40B4-BE49-F238E27FC236}">
                <a16:creationId xmlns:a16="http://schemas.microsoft.com/office/drawing/2014/main" id="{3FE88C01-CFBC-4B25-9B60-7619C391CA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401" y="3483461"/>
            <a:ext cx="5288296" cy="25255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6BBE87C-D49D-494A-A308-53E65991D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42" y="318691"/>
            <a:ext cx="1504956" cy="565880"/>
          </a:xfrm>
          <a:prstGeom prst="rect">
            <a:avLst/>
          </a:prstGeom>
        </p:spPr>
      </p:pic>
      <p:sp>
        <p:nvSpPr>
          <p:cNvPr id="8" name="Rezervirano mjesto teksta 3">
            <a:extLst>
              <a:ext uri="{FF2B5EF4-FFF2-40B4-BE49-F238E27FC236}">
                <a16:creationId xmlns:a16="http://schemas.microsoft.com/office/drawing/2014/main" id="{6FB8355F-AD17-4621-A6C5-2E264B75D7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9363" y="3482975"/>
            <a:ext cx="5297487" cy="2409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6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naslova 18">
            <a:extLst>
              <a:ext uri="{FF2B5EF4-FFF2-40B4-BE49-F238E27FC236}">
                <a16:creationId xmlns:a16="http://schemas.microsoft.com/office/drawing/2014/main" id="{3DB907D9-D040-416B-BACD-2A28D670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2" y="667901"/>
            <a:ext cx="11063196" cy="114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4" name="Rezervirano mjesto teksta 7">
            <a:extLst>
              <a:ext uri="{FF2B5EF4-FFF2-40B4-BE49-F238E27FC236}">
                <a16:creationId xmlns:a16="http://schemas.microsoft.com/office/drawing/2014/main" id="{2F21D566-1E5B-4557-B2AE-D925E548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401" y="1902636"/>
            <a:ext cx="11063195" cy="556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Kliknite da biste uredili stil podnaslova matrice</a:t>
            </a:r>
          </a:p>
        </p:txBody>
      </p:sp>
      <p:sp>
        <p:nvSpPr>
          <p:cNvPr id="5" name="Rezervirano mjesto teksta 9">
            <a:extLst>
              <a:ext uri="{FF2B5EF4-FFF2-40B4-BE49-F238E27FC236}">
                <a16:creationId xmlns:a16="http://schemas.microsoft.com/office/drawing/2014/main" id="{10BB7AD7-CC04-4EFD-B1F7-B1717C419A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401" y="2875828"/>
            <a:ext cx="5288296" cy="25255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Rezervirano mjesto teksta 3">
            <a:extLst>
              <a:ext uri="{FF2B5EF4-FFF2-40B4-BE49-F238E27FC236}">
                <a16:creationId xmlns:a16="http://schemas.microsoft.com/office/drawing/2014/main" id="{FA527C69-E3A0-4D2D-B190-072802C33B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9363" y="2875342"/>
            <a:ext cx="5297487" cy="2409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870777C-E33E-4E46-B30D-5EE8BE0914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6" y="5907159"/>
            <a:ext cx="1504956" cy="5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naslova 18">
            <a:extLst>
              <a:ext uri="{FF2B5EF4-FFF2-40B4-BE49-F238E27FC236}">
                <a16:creationId xmlns:a16="http://schemas.microsoft.com/office/drawing/2014/main" id="{BE09C1E2-DAD0-463D-AAF4-4AC4587A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2" y="667901"/>
            <a:ext cx="11063196" cy="114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4" name="Rezervirano mjesto teksta 7">
            <a:extLst>
              <a:ext uri="{FF2B5EF4-FFF2-40B4-BE49-F238E27FC236}">
                <a16:creationId xmlns:a16="http://schemas.microsoft.com/office/drawing/2014/main" id="{BF90B535-7B25-41E6-8741-B5DBFA2C9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401" y="1902636"/>
            <a:ext cx="11063195" cy="556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Kliknite da biste uredili stil podnaslova matrice</a:t>
            </a:r>
          </a:p>
        </p:txBody>
      </p:sp>
      <p:sp>
        <p:nvSpPr>
          <p:cNvPr id="5" name="Rezervirano mjesto teksta 9">
            <a:extLst>
              <a:ext uri="{FF2B5EF4-FFF2-40B4-BE49-F238E27FC236}">
                <a16:creationId xmlns:a16="http://schemas.microsoft.com/office/drawing/2014/main" id="{9F33C338-AC31-4C81-8CD5-A306DB3D4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401" y="2875828"/>
            <a:ext cx="5288296" cy="25255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Rezervirano mjesto teksta 3">
            <a:extLst>
              <a:ext uri="{FF2B5EF4-FFF2-40B4-BE49-F238E27FC236}">
                <a16:creationId xmlns:a16="http://schemas.microsoft.com/office/drawing/2014/main" id="{30D481BC-2B4B-4F25-B2E6-688AE8F355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9363" y="2875342"/>
            <a:ext cx="5297487" cy="2409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8358529-906C-4266-9767-4EB6B35637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894" y="5907159"/>
            <a:ext cx="1504956" cy="5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naslova 18">
            <a:extLst>
              <a:ext uri="{FF2B5EF4-FFF2-40B4-BE49-F238E27FC236}">
                <a16:creationId xmlns:a16="http://schemas.microsoft.com/office/drawing/2014/main" id="{CB295F44-32EF-4982-A189-B5E08FAE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2" y="1275534"/>
            <a:ext cx="11063196" cy="114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4" name="Rezervirano mjesto teksta 7">
            <a:extLst>
              <a:ext uri="{FF2B5EF4-FFF2-40B4-BE49-F238E27FC236}">
                <a16:creationId xmlns:a16="http://schemas.microsoft.com/office/drawing/2014/main" id="{FE994BC2-726B-44C1-8979-4B019D68F4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401" y="2510269"/>
            <a:ext cx="11063195" cy="556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Kliknite da biste uredili stil podnaslova matrice</a:t>
            </a:r>
          </a:p>
        </p:txBody>
      </p:sp>
      <p:sp>
        <p:nvSpPr>
          <p:cNvPr id="5" name="Rezervirano mjesto teksta 9">
            <a:extLst>
              <a:ext uri="{FF2B5EF4-FFF2-40B4-BE49-F238E27FC236}">
                <a16:creationId xmlns:a16="http://schemas.microsoft.com/office/drawing/2014/main" id="{90326532-4A49-43F4-8A97-DD81D3424D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401" y="3483461"/>
            <a:ext cx="5288296" cy="25255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B26065E-ECC2-49BD-93CB-7139CE422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0" y="338779"/>
            <a:ext cx="1382620" cy="519880"/>
          </a:xfrm>
          <a:prstGeom prst="rect">
            <a:avLst/>
          </a:prstGeom>
        </p:spPr>
      </p:pic>
      <p:sp>
        <p:nvSpPr>
          <p:cNvPr id="7" name="Rezervirano mjesto teksta 3">
            <a:extLst>
              <a:ext uri="{FF2B5EF4-FFF2-40B4-BE49-F238E27FC236}">
                <a16:creationId xmlns:a16="http://schemas.microsoft.com/office/drawing/2014/main" id="{6BCD704E-3FA1-401F-9DE2-FB5BB374C9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9363" y="3482975"/>
            <a:ext cx="5297487" cy="2409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47B5DF4F-65A3-4FA9-AAD3-ED14F00BD5DD}"/>
              </a:ext>
            </a:extLst>
          </p:cNvPr>
          <p:cNvSpPr/>
          <p:nvPr userDrawn="1"/>
        </p:nvSpPr>
        <p:spPr>
          <a:xfrm>
            <a:off x="-2" y="341959"/>
            <a:ext cx="9840125" cy="507012"/>
          </a:xfrm>
          <a:prstGeom prst="rect">
            <a:avLst/>
          </a:prstGeom>
          <a:solidFill>
            <a:srgbClr val="7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9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naslova 18">
            <a:extLst>
              <a:ext uri="{FF2B5EF4-FFF2-40B4-BE49-F238E27FC236}">
                <a16:creationId xmlns:a16="http://schemas.microsoft.com/office/drawing/2014/main" id="{B339ADF2-06D7-4EDB-B134-C35B6EBE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2" y="620706"/>
            <a:ext cx="11063196" cy="114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4" name="Rezervirano mjesto teksta 7">
            <a:extLst>
              <a:ext uri="{FF2B5EF4-FFF2-40B4-BE49-F238E27FC236}">
                <a16:creationId xmlns:a16="http://schemas.microsoft.com/office/drawing/2014/main" id="{F09FFA2D-8F9E-4543-8B3D-C292E27E4B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401" y="1855441"/>
            <a:ext cx="11063195" cy="556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Kliknite da biste uredili stil podnaslova matrice</a:t>
            </a:r>
          </a:p>
        </p:txBody>
      </p:sp>
      <p:sp>
        <p:nvSpPr>
          <p:cNvPr id="5" name="Rezervirano mjesto teksta 9">
            <a:extLst>
              <a:ext uri="{FF2B5EF4-FFF2-40B4-BE49-F238E27FC236}">
                <a16:creationId xmlns:a16="http://schemas.microsoft.com/office/drawing/2014/main" id="{341FA8D2-ABEA-4FC8-9876-9C3A4E357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401" y="2828633"/>
            <a:ext cx="5288296" cy="25255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F5565A5-3D04-47BB-AE06-8F153C2F9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0" y="5906024"/>
            <a:ext cx="1382620" cy="519880"/>
          </a:xfrm>
          <a:prstGeom prst="rect">
            <a:avLst/>
          </a:prstGeom>
        </p:spPr>
      </p:pic>
      <p:sp>
        <p:nvSpPr>
          <p:cNvPr id="7" name="Rezervirano mjesto teksta 3">
            <a:extLst>
              <a:ext uri="{FF2B5EF4-FFF2-40B4-BE49-F238E27FC236}">
                <a16:creationId xmlns:a16="http://schemas.microsoft.com/office/drawing/2014/main" id="{2C878609-B0C8-458D-BD43-298DB0DF33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9363" y="2828147"/>
            <a:ext cx="5297487" cy="2409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hr-HR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5EB4A37F-5288-4CBE-82B6-301149CE51D2}"/>
              </a:ext>
            </a:extLst>
          </p:cNvPr>
          <p:cNvSpPr/>
          <p:nvPr userDrawn="1"/>
        </p:nvSpPr>
        <p:spPr>
          <a:xfrm>
            <a:off x="-2" y="5909204"/>
            <a:ext cx="9840125" cy="507012"/>
          </a:xfrm>
          <a:prstGeom prst="rect">
            <a:avLst/>
          </a:prstGeom>
          <a:solidFill>
            <a:srgbClr val="7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22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DCEC75F-BFA1-4082-A628-973DFE174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7532" y="3259333"/>
            <a:ext cx="2530714" cy="41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Ime Prezime</a:t>
            </a:r>
          </a:p>
        </p:txBody>
      </p:sp>
      <p:sp>
        <p:nvSpPr>
          <p:cNvPr id="5" name="Rezervirano mjesto teksta 3">
            <a:extLst>
              <a:ext uri="{FF2B5EF4-FFF2-40B4-BE49-F238E27FC236}">
                <a16:creationId xmlns:a16="http://schemas.microsoft.com/office/drawing/2014/main" id="{46D3B207-9C61-4A14-87B8-7419342B48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7532" y="3844870"/>
            <a:ext cx="2530714" cy="177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Unesi detalje kontakta</a:t>
            </a:r>
          </a:p>
        </p:txBody>
      </p:sp>
      <p:sp>
        <p:nvSpPr>
          <p:cNvPr id="6" name="Rezervirano mjesto teksta 3">
            <a:extLst>
              <a:ext uri="{FF2B5EF4-FFF2-40B4-BE49-F238E27FC236}">
                <a16:creationId xmlns:a16="http://schemas.microsoft.com/office/drawing/2014/main" id="{2B3696E1-BD3C-44BC-9290-689495BB78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7505" y="3259333"/>
            <a:ext cx="2530714" cy="41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Ime Prezime</a:t>
            </a:r>
          </a:p>
        </p:txBody>
      </p:sp>
      <p:sp>
        <p:nvSpPr>
          <p:cNvPr id="7" name="Rezervirano mjesto teksta 3">
            <a:extLst>
              <a:ext uri="{FF2B5EF4-FFF2-40B4-BE49-F238E27FC236}">
                <a16:creationId xmlns:a16="http://schemas.microsoft.com/office/drawing/2014/main" id="{183964DD-7C69-4A62-97E7-592C8FCBE0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7505" y="3844870"/>
            <a:ext cx="2530714" cy="177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Unesi detalje kontakta</a:t>
            </a:r>
          </a:p>
        </p:txBody>
      </p:sp>
      <p:sp>
        <p:nvSpPr>
          <p:cNvPr id="8" name="Rezervirano mjesto teksta 3">
            <a:extLst>
              <a:ext uri="{FF2B5EF4-FFF2-40B4-BE49-F238E27FC236}">
                <a16:creationId xmlns:a16="http://schemas.microsoft.com/office/drawing/2014/main" id="{16C6D785-0F0F-43FB-9397-31005D2AF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7478" y="3259333"/>
            <a:ext cx="2530714" cy="41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Ime Prezime</a:t>
            </a:r>
          </a:p>
        </p:txBody>
      </p:sp>
      <p:sp>
        <p:nvSpPr>
          <p:cNvPr id="9" name="Rezervirano mjesto teksta 3">
            <a:extLst>
              <a:ext uri="{FF2B5EF4-FFF2-40B4-BE49-F238E27FC236}">
                <a16:creationId xmlns:a16="http://schemas.microsoft.com/office/drawing/2014/main" id="{79D0C934-D3D0-4CFF-B2A9-B3AE086C26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7478" y="3844870"/>
            <a:ext cx="2530714" cy="177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 dirty="0"/>
              <a:t>Unesi detalje kontakta</a:t>
            </a:r>
          </a:p>
        </p:txBody>
      </p:sp>
    </p:spTree>
    <p:extLst>
      <p:ext uri="{BB962C8B-B14F-4D97-AF65-F5344CB8AC3E}">
        <p14:creationId xmlns:p14="http://schemas.microsoft.com/office/powerpoint/2010/main" val="51533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CB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white text">
            <a:extLst>
              <a:ext uri="{FF2B5EF4-FFF2-40B4-BE49-F238E27FC236}">
                <a16:creationId xmlns:a16="http://schemas.microsoft.com/office/drawing/2014/main" id="{96D20EB5-62CE-486F-91C2-47D96718BB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7000"/>
          </a:blip>
          <a:srcRect r="69184" b="800"/>
          <a:stretch>
            <a:fillRect/>
          </a:stretch>
        </p:blipFill>
        <p:spPr>
          <a:xfrm rot="1260000">
            <a:off x="-1421283" y="-1802790"/>
            <a:ext cx="8554368" cy="10332086"/>
          </a:xfrm>
          <a:prstGeom prst="rect">
            <a:avLst/>
          </a:prstGeom>
        </p:spPr>
      </p:pic>
      <p:pic>
        <p:nvPicPr>
          <p:cNvPr id="8" name="Picture 4" descr="A black background with white text">
            <a:extLst>
              <a:ext uri="{FF2B5EF4-FFF2-40B4-BE49-F238E27FC236}">
                <a16:creationId xmlns:a16="http://schemas.microsoft.com/office/drawing/2014/main" id="{2A6AC533-1DDF-4E0A-8CA8-8070B2CDF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773" y="457299"/>
            <a:ext cx="2131018" cy="807086"/>
          </a:xfrm>
          <a:prstGeom prst="rect">
            <a:avLst/>
          </a:prstGeom>
        </p:spPr>
      </p:pic>
      <p:pic>
        <p:nvPicPr>
          <p:cNvPr id="9" name="Picture 21" descr="A white line drawing of a house&#10;&#10;AI-generated content may be incorrect.">
            <a:extLst>
              <a:ext uri="{FF2B5EF4-FFF2-40B4-BE49-F238E27FC236}">
                <a16:creationId xmlns:a16="http://schemas.microsoft.com/office/drawing/2014/main" id="{0EA649EA-44E1-46C1-95CA-362014526B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89695" y="5659845"/>
            <a:ext cx="6599695" cy="588173"/>
          </a:xfrm>
          <a:prstGeom prst="rect">
            <a:avLst/>
          </a:prstGeom>
        </p:spPr>
      </p:pic>
      <p:cxnSp>
        <p:nvCxnSpPr>
          <p:cNvPr id="10" name="Straight Arrow Connector 17">
            <a:extLst>
              <a:ext uri="{FF2B5EF4-FFF2-40B4-BE49-F238E27FC236}">
                <a16:creationId xmlns:a16="http://schemas.microsoft.com/office/drawing/2014/main" id="{9FE9B338-1FB0-4914-BD93-F5EE9340162A}"/>
              </a:ext>
            </a:extLst>
          </p:cNvPr>
          <p:cNvCxnSpPr/>
          <p:nvPr userDrawn="1"/>
        </p:nvCxnSpPr>
        <p:spPr>
          <a:xfrm>
            <a:off x="2464486" y="3376141"/>
            <a:ext cx="7263027" cy="52859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7" descr="A yellow and black square object&#10;&#10;AI-generated content may be incorrect.">
            <a:extLst>
              <a:ext uri="{FF2B5EF4-FFF2-40B4-BE49-F238E27FC236}">
                <a16:creationId xmlns:a16="http://schemas.microsoft.com/office/drawing/2014/main" id="{0F6CF87C-58C9-40AB-8DC0-E639143F61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86180" y="552448"/>
            <a:ext cx="300760" cy="334451"/>
          </a:xfrm>
          <a:prstGeom prst="rect">
            <a:avLst/>
          </a:prstGeom>
        </p:spPr>
      </p:pic>
      <p:sp>
        <p:nvSpPr>
          <p:cNvPr id="12" name="Rezervirano mjesto teksta 4">
            <a:extLst>
              <a:ext uri="{FF2B5EF4-FFF2-40B4-BE49-F238E27FC236}">
                <a16:creationId xmlns:a16="http://schemas.microsoft.com/office/drawing/2014/main" id="{50C12284-0CCE-49F3-A922-4371343575D5}"/>
              </a:ext>
            </a:extLst>
          </p:cNvPr>
          <p:cNvSpPr txBox="1">
            <a:spLocks/>
          </p:cNvSpPr>
          <p:nvPr userDrawn="1"/>
        </p:nvSpPr>
        <p:spPr>
          <a:xfrm>
            <a:off x="2489994" y="3753627"/>
            <a:ext cx="7212013" cy="10175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/>
              <a:t>Virtualna učionica - Webinar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&#10;">
            <a:extLst>
              <a:ext uri="{FF2B5EF4-FFF2-40B4-BE49-F238E27FC236}">
                <a16:creationId xmlns:a16="http://schemas.microsoft.com/office/drawing/2014/main" id="{4FE96E89-D690-453F-95B1-10F698CECAF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51" y="102954"/>
            <a:ext cx="7806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0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CB01C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CB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white text">
            <a:extLst>
              <a:ext uri="{FF2B5EF4-FFF2-40B4-BE49-F238E27FC236}">
                <a16:creationId xmlns:a16="http://schemas.microsoft.com/office/drawing/2014/main" id="{CAB23627-5801-43AA-A974-85D9668E58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7000"/>
          </a:blip>
          <a:srcRect r="69184" b="800"/>
          <a:stretch>
            <a:fillRect/>
          </a:stretch>
        </p:blipFill>
        <p:spPr>
          <a:xfrm rot="1260000">
            <a:off x="-1421283" y="-1802790"/>
            <a:ext cx="8554368" cy="10332086"/>
          </a:xfrm>
          <a:prstGeom prst="rect">
            <a:avLst/>
          </a:prstGeom>
        </p:spPr>
      </p:pic>
      <p:pic>
        <p:nvPicPr>
          <p:cNvPr id="8" name="Picture 4" descr="A black background with white text">
            <a:extLst>
              <a:ext uri="{FF2B5EF4-FFF2-40B4-BE49-F238E27FC236}">
                <a16:creationId xmlns:a16="http://schemas.microsoft.com/office/drawing/2014/main" id="{BBBBDF46-79EF-4959-A8AD-4619823FD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773" y="457299"/>
            <a:ext cx="2131018" cy="807086"/>
          </a:xfrm>
          <a:prstGeom prst="rect">
            <a:avLst/>
          </a:prstGeom>
        </p:spPr>
      </p:pic>
      <p:sp>
        <p:nvSpPr>
          <p:cNvPr id="9" name="Rezervirano mjesto teksta 2">
            <a:extLst>
              <a:ext uri="{FF2B5EF4-FFF2-40B4-BE49-F238E27FC236}">
                <a16:creationId xmlns:a16="http://schemas.microsoft.com/office/drawing/2014/main" id="{7DC6D7B8-5B97-475D-B5D6-79D57A13DA88}"/>
              </a:ext>
            </a:extLst>
          </p:cNvPr>
          <p:cNvSpPr txBox="1">
            <a:spLocks/>
          </p:cNvSpPr>
          <p:nvPr userDrawn="1"/>
        </p:nvSpPr>
        <p:spPr>
          <a:xfrm>
            <a:off x="2194182" y="1608794"/>
            <a:ext cx="7803637" cy="1062418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rgbClr val="F3CF39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Hvala na pažnji!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847688B-99FC-4AD0-9883-99F97725EF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5" y="5940162"/>
            <a:ext cx="1555431" cy="40446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A7317D2-7E10-4DA4-921C-814CA57A08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970" y="5885409"/>
            <a:ext cx="1264976" cy="502190"/>
          </a:xfrm>
          <a:prstGeom prst="rect">
            <a:avLst/>
          </a:prstGeom>
        </p:spPr>
      </p:pic>
      <p:cxnSp>
        <p:nvCxnSpPr>
          <p:cNvPr id="14" name="Straight Arrow Connector 17">
            <a:extLst>
              <a:ext uri="{FF2B5EF4-FFF2-40B4-BE49-F238E27FC236}">
                <a16:creationId xmlns:a16="http://schemas.microsoft.com/office/drawing/2014/main" id="{090EDF5B-0CF3-4E25-8C43-5104B063E290}"/>
              </a:ext>
            </a:extLst>
          </p:cNvPr>
          <p:cNvCxnSpPr>
            <a:cxnSpLocks/>
          </p:cNvCxnSpPr>
          <p:nvPr userDrawn="1"/>
        </p:nvCxnSpPr>
        <p:spPr>
          <a:xfrm>
            <a:off x="2464486" y="2839875"/>
            <a:ext cx="7263027" cy="52859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butinakuterevo@gmail.co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instagram.com/butina_kuterevo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B2A44A0C-2B18-476D-A0AF-4E8D2409F9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2168" y="2943858"/>
            <a:ext cx="7803637" cy="1134919"/>
          </a:xfrm>
        </p:spPr>
        <p:txBody>
          <a:bodyPr/>
          <a:lstStyle/>
          <a:p>
            <a:r>
              <a:rPr lang="hr-HR" sz="2800" dirty="0"/>
              <a:t>Komunikacija i promocija na društvenim mrežama </a:t>
            </a:r>
            <a:r>
              <a:rPr lang="nn-NO" sz="2800" dirty="0"/>
              <a:t>na primjeru Seoskog domaćinstva Butina </a:t>
            </a:r>
          </a:p>
          <a:p>
            <a:endParaRPr lang="hr-HR" sz="3600" dirty="0"/>
          </a:p>
        </p:txBody>
      </p:sp>
      <p:sp>
        <p:nvSpPr>
          <p:cNvPr id="12" name="Rezervirano mjesto teksta 11">
            <a:extLst>
              <a:ext uri="{FF2B5EF4-FFF2-40B4-BE49-F238E27FC236}">
                <a16:creationId xmlns:a16="http://schemas.microsoft.com/office/drawing/2014/main" id="{23894859-D24A-4B5C-8CF5-2D5F264E94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r-HR" dirty="0"/>
              <a:t>19.02.2026.</a:t>
            </a:r>
          </a:p>
        </p:txBody>
      </p:sp>
    </p:spTree>
    <p:extLst>
      <p:ext uri="{BB962C8B-B14F-4D97-AF65-F5344CB8AC3E}">
        <p14:creationId xmlns:p14="http://schemas.microsoft.com/office/powerpoint/2010/main" val="45924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34296B-1577-5423-4702-2E352B9CC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7" y="0"/>
            <a:ext cx="10046715" cy="59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3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0E617FA1-4053-41FA-97C7-CCCC0A36B5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354" y="3222989"/>
            <a:ext cx="2530714" cy="412021"/>
          </a:xfrm>
        </p:spPr>
        <p:txBody>
          <a:bodyPr/>
          <a:lstStyle/>
          <a:p>
            <a:r>
              <a:rPr lang="hr-HR" sz="2400" dirty="0"/>
              <a:t>Maja Božinović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A878602-D030-415A-8623-9C4C2ABA42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9354" y="3746548"/>
            <a:ext cx="6282571" cy="1772163"/>
          </a:xfrm>
        </p:spPr>
        <p:txBody>
          <a:bodyPr/>
          <a:lstStyle/>
          <a:p>
            <a:r>
              <a:rPr lang="hr-HR" sz="2000" dirty="0"/>
              <a:t>Seosko domaćinstvo "Butina"</a:t>
            </a:r>
          </a:p>
          <a:p>
            <a:r>
              <a:rPr lang="hr-HR" sz="2000" dirty="0"/>
              <a:t>Mob: +385 95 393 5085</a:t>
            </a:r>
          </a:p>
          <a:p>
            <a:r>
              <a:rPr lang="hr-HR" sz="2000" dirty="0">
                <a:hlinkClick r:id="rId2"/>
              </a:rPr>
              <a:t>butinakuterevo@gmail.com</a:t>
            </a:r>
            <a:endParaRPr lang="hr-HR" sz="20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17037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CA15E991-E05F-4EF4-A368-13F536DC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55" y="856623"/>
            <a:ext cx="11063196" cy="1145675"/>
          </a:xfrm>
        </p:spPr>
        <p:txBody>
          <a:bodyPr/>
          <a:lstStyle/>
          <a:p>
            <a:r>
              <a:rPr lang="hr-HR" dirty="0"/>
              <a:t>Seosko domaćinstvo Butina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36D9B36C-3424-451C-A9DB-DC2160BA0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655" y="1750234"/>
            <a:ext cx="11063195" cy="556317"/>
          </a:xfrm>
        </p:spPr>
        <p:txBody>
          <a:bodyPr/>
          <a:lstStyle/>
          <a:p>
            <a:r>
              <a:rPr lang="hr-HR" dirty="0"/>
              <a:t>Tko smo mi i što nudimo?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65D53BE7-EEED-4D76-9612-A3455E71EA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8853" y="2607910"/>
            <a:ext cx="5697998" cy="32848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Obiteljsko poljoprivredno gospodarstvo iz </a:t>
            </a:r>
            <a:r>
              <a:rPr lang="hr-HR" dirty="0" err="1"/>
              <a:t>Kutereva</a:t>
            </a:r>
            <a:r>
              <a:rPr lang="hr-HR" dirty="0"/>
              <a:t>, na Velebitu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Ponuda: poljoprivreda, domaća hrana, smještaj i iskustvo života u planinskom selu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Inspirirani tradicijom i prirodom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/>
              <a:t>Želimo da gosti vide naš kraj očima kojima ga mi vidimo, da spoznaju njegove vrijednosti te da se odmore i uživaju, a pritom da svojim dolaskom utječu na očuvanje naših ruralnih krajeva</a:t>
            </a:r>
          </a:p>
        </p:txBody>
      </p:sp>
      <p:pic>
        <p:nvPicPr>
          <p:cNvPr id="4" name="Picture 3" descr="A group of people standing in front of a table&#10;&#10;AI-generated content may be incorrect.">
            <a:extLst>
              <a:ext uri="{FF2B5EF4-FFF2-40B4-BE49-F238E27FC236}">
                <a16:creationId xmlns:a16="http://schemas.microsoft.com/office/drawing/2014/main" id="{7B90A501-3609-37A3-B353-CF154C1D0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3" t="18685" r="10869" b="9083"/>
          <a:stretch/>
        </p:blipFill>
        <p:spPr>
          <a:xfrm>
            <a:off x="563655" y="2607910"/>
            <a:ext cx="4752712" cy="3284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DB9164-7FB0-B1EE-2057-7634BC61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540" y="329669"/>
            <a:ext cx="2302304" cy="8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A6227D-4297-47EA-A679-D1FE611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1" y="533814"/>
            <a:ext cx="11063196" cy="1145675"/>
          </a:xfrm>
        </p:spPr>
        <p:txBody>
          <a:bodyPr>
            <a:normAutofit/>
          </a:bodyPr>
          <a:lstStyle/>
          <a:p>
            <a:r>
              <a:rPr lang="hr-HR" dirty="0"/>
              <a:t>Seosko domaćinstvo Butina </a:t>
            </a:r>
            <a:br>
              <a:rPr lang="hr-HR" dirty="0"/>
            </a:br>
            <a:r>
              <a:rPr lang="hr-HR" dirty="0"/>
              <a:t>na društvenim mrežama (1)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B6B8635-6893-4BCD-B0BA-01813355EF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4098" y="1684311"/>
            <a:ext cx="4807902" cy="22896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do 08/2023 bez društvenih mreža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doček 2022. godine bez gostiju – okidač </a:t>
            </a:r>
            <a:r>
              <a:rPr lang="hr-HR" sz="1600" dirty="0">
                <a:solidFill>
                  <a:srgbClr val="FF0000"/>
                </a:solidFill>
              </a:rPr>
              <a:t>!?!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bez službene web stranice/ </a:t>
            </a:r>
            <a:r>
              <a:rPr lang="hr-HR" sz="1600" b="1" dirty="0" err="1"/>
              <a:t>podstranica</a:t>
            </a:r>
            <a:r>
              <a:rPr lang="hr-HR" sz="1600" b="1" dirty="0"/>
              <a:t> na portalu Idemo na selo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amaterski pristup koji daje rezultate ako to radite s ljubavlju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9D6F39-05CE-B708-0615-A2C382A70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731" y="1801613"/>
            <a:ext cx="2389232" cy="20479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A16F89-8F29-F77A-4F42-F42EAF03D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31" y="3971650"/>
            <a:ext cx="5688742" cy="2617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AF13B9-E987-F45D-983A-752846DC1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475" y="3978782"/>
            <a:ext cx="1659522" cy="707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EBD291-1067-C7E2-15CD-CBDCD6DC0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477" y="4845618"/>
            <a:ext cx="861215" cy="781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53B655-32AC-E8E6-4D71-48778069E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4217" y="5779423"/>
            <a:ext cx="663380" cy="663380"/>
          </a:xfrm>
          <a:prstGeom prst="rect">
            <a:avLst/>
          </a:prstGeom>
        </p:spPr>
      </p:pic>
      <p:pic>
        <p:nvPicPr>
          <p:cNvPr id="17" name="Picture 16" descr="A screenshot of a phone&#10;&#10;AI-generated content may be incorrect.">
            <a:extLst>
              <a:ext uri="{FF2B5EF4-FFF2-40B4-BE49-F238E27FC236}">
                <a16:creationId xmlns:a16="http://schemas.microsoft.com/office/drawing/2014/main" id="{0CC6ECEF-D971-D5CB-6A0F-B6C7E1CA8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30036"/>
          <a:stretch/>
        </p:blipFill>
        <p:spPr>
          <a:xfrm>
            <a:off x="456308" y="1787229"/>
            <a:ext cx="3777419" cy="47074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773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0978A7-89D0-4E4E-8904-73F33E7C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0" y="481678"/>
            <a:ext cx="11063196" cy="1145675"/>
          </a:xfrm>
        </p:spPr>
        <p:txBody>
          <a:bodyPr/>
          <a:lstStyle/>
          <a:p>
            <a:r>
              <a:rPr lang="hr-HR" dirty="0"/>
              <a:t>Seosko domaćinstvo Butina </a:t>
            </a:r>
            <a:br>
              <a:rPr lang="hr-HR" dirty="0"/>
            </a:br>
            <a:r>
              <a:rPr lang="hr-HR" dirty="0"/>
              <a:t>na društvenim mrežama (2)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E22FF68-A17C-48F9-8351-2F510D21A5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400" y="1868864"/>
            <a:ext cx="11063195" cy="556317"/>
          </a:xfrm>
        </p:spPr>
        <p:txBody>
          <a:bodyPr/>
          <a:lstStyle/>
          <a:p>
            <a:r>
              <a:rPr lang="hr-HR" sz="2000" dirty="0"/>
              <a:t>Što bi mi olakšalo da mi je netko rekao na samom početku?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1D8060A-1AFC-4E8F-9579-17709EA3C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400" y="2407667"/>
            <a:ext cx="10074102" cy="2525568"/>
          </a:xfrm>
        </p:spPr>
        <p:txBody>
          <a:bodyPr/>
          <a:lstStyle/>
          <a:p>
            <a:r>
              <a:rPr lang="hr-HR" sz="1800" dirty="0"/>
              <a:t>Ne mora biti sve savršeno, nikad nije pravi trenutak</a:t>
            </a:r>
          </a:p>
          <a:p>
            <a:r>
              <a:rPr lang="hr-HR" sz="1800" dirty="0"/>
              <a:t>Kupiti mobitel s kvalitetnom kamerom</a:t>
            </a:r>
          </a:p>
          <a:p>
            <a:r>
              <a:rPr lang="hr-HR" sz="1800" dirty="0"/>
              <a:t>Logo i brand boje</a:t>
            </a:r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r>
              <a:rPr lang="hr-HR" sz="1800" dirty="0"/>
              <a:t>Kratke edukacije: </a:t>
            </a:r>
            <a:r>
              <a:rPr lang="hr-HR" sz="1800" dirty="0" err="1"/>
              <a:t>Canva</a:t>
            </a:r>
            <a:r>
              <a:rPr lang="hr-HR" sz="1800" dirty="0"/>
              <a:t>, </a:t>
            </a:r>
            <a:r>
              <a:rPr lang="hr-HR" sz="1800" dirty="0" err="1"/>
              <a:t>CupCut</a:t>
            </a:r>
            <a:r>
              <a:rPr lang="hr-HR" sz="1800" dirty="0"/>
              <a:t>, </a:t>
            </a:r>
            <a:r>
              <a:rPr lang="hr-HR" sz="1800" dirty="0" err="1"/>
              <a:t>Veed</a:t>
            </a:r>
            <a:r>
              <a:rPr lang="hr-HR" sz="1800" dirty="0"/>
              <a:t> (HZZ vaučeri)</a:t>
            </a:r>
          </a:p>
          <a:p>
            <a:r>
              <a:rPr lang="hr-HR" sz="1800" dirty="0"/>
              <a:t>Banka sadržaja</a:t>
            </a:r>
          </a:p>
          <a:p>
            <a:endParaRPr lang="hr-H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FACF93-E2D2-F3DD-2FBA-E6089BE3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287" y="3128778"/>
            <a:ext cx="2072820" cy="388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D7C485-F8FC-0459-C6BF-23B10E342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79" y="3612702"/>
            <a:ext cx="2072819" cy="8307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68DDFA-BFF9-B3D6-8E0D-D1C29820ED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85" t="1864" r="9334" b="2078"/>
          <a:stretch/>
        </p:blipFill>
        <p:spPr>
          <a:xfrm>
            <a:off x="8909535" y="135193"/>
            <a:ext cx="3140184" cy="65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6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23201-E017-F450-E722-05FF3D7D4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1F5FF2-FF13-24CA-0096-A556CCF4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00" y="481678"/>
            <a:ext cx="11063196" cy="1145675"/>
          </a:xfrm>
        </p:spPr>
        <p:txBody>
          <a:bodyPr/>
          <a:lstStyle/>
          <a:p>
            <a:r>
              <a:rPr lang="hr-HR" dirty="0"/>
              <a:t>Seosko domaćinstvo Butina </a:t>
            </a:r>
            <a:br>
              <a:rPr lang="hr-HR" dirty="0"/>
            </a:br>
            <a:r>
              <a:rPr lang="hr-HR" dirty="0"/>
              <a:t>na društvenim mrežama (3)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EB5EC7F-69FF-61B8-2DCC-D340E6CC5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400" y="1868864"/>
            <a:ext cx="11063195" cy="556317"/>
          </a:xfrm>
        </p:spPr>
        <p:txBody>
          <a:bodyPr/>
          <a:lstStyle/>
          <a:p>
            <a:r>
              <a:rPr lang="hr-HR" sz="2000" dirty="0"/>
              <a:t>Što bi mi olakšalo da mi je netko rekao na samom početku?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0171D36-0A43-D3C7-5FDD-64490A8A5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400" y="2580979"/>
            <a:ext cx="10074102" cy="2525568"/>
          </a:xfrm>
        </p:spPr>
        <p:txBody>
          <a:bodyPr/>
          <a:lstStyle/>
          <a:p>
            <a:r>
              <a:rPr lang="hr-HR" sz="1800" dirty="0"/>
              <a:t>Plati fotografa – olakšaj si život, kompenziraj</a:t>
            </a:r>
          </a:p>
          <a:p>
            <a:r>
              <a:rPr lang="hr-HR" sz="1800" dirty="0"/>
              <a:t>Bez uljepšavanja (</a:t>
            </a:r>
            <a:r>
              <a:rPr lang="hr-HR" sz="1800" i="1" dirty="0"/>
              <a:t>svaka ponuda ima svojeg kupca</a:t>
            </a:r>
            <a:r>
              <a:rPr lang="hr-HR" sz="1800" dirty="0"/>
              <a:t>)</a:t>
            </a:r>
          </a:p>
          <a:p>
            <a:r>
              <a:rPr lang="hr-HR" sz="1800" dirty="0"/>
              <a:t>Definiraj svoju ciljnu skupinu</a:t>
            </a:r>
          </a:p>
          <a:p>
            <a:r>
              <a:rPr lang="hr-HR" sz="1800" dirty="0"/>
              <a:t>Kreativno stvaralaštvo na obostranu korist i nas i naših gostiju</a:t>
            </a:r>
          </a:p>
          <a:p>
            <a:r>
              <a:rPr lang="pt-BR" sz="1800" dirty="0"/>
              <a:t>Ne zamaraj se brojem pratitelja</a:t>
            </a:r>
          </a:p>
          <a:p>
            <a:r>
              <a:rPr lang="hr-HR" sz="1800" dirty="0"/>
              <a:t>Ne zamaraj se brojem lajkova</a:t>
            </a:r>
          </a:p>
          <a:p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7C5E13-4992-285D-91A1-8A89A98EA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045" y="117987"/>
            <a:ext cx="3338259" cy="65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3ECAAC-8282-47E9-AD4F-E5ECA695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90" y="416224"/>
            <a:ext cx="11063196" cy="1145675"/>
          </a:xfrm>
        </p:spPr>
        <p:txBody>
          <a:bodyPr/>
          <a:lstStyle/>
          <a:p>
            <a:r>
              <a:rPr lang="hr-HR" dirty="0"/>
              <a:t>Seosko domaćinstvo Butina </a:t>
            </a:r>
            <a:br>
              <a:rPr lang="hr-HR" dirty="0"/>
            </a:br>
            <a:r>
              <a:rPr lang="hr-HR" dirty="0"/>
              <a:t>na društvenim mrežama (4)</a:t>
            </a:r>
          </a:p>
        </p:txBody>
      </p:sp>
      <p:sp>
        <p:nvSpPr>
          <p:cNvPr id="8" name="Rezervirano mjesto teksta 2">
            <a:extLst>
              <a:ext uri="{FF2B5EF4-FFF2-40B4-BE49-F238E27FC236}">
                <a16:creationId xmlns:a16="http://schemas.microsoft.com/office/drawing/2014/main" id="{DED312D2-BC4A-F725-AF72-1CA1DFED6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890" y="1561899"/>
            <a:ext cx="11063195" cy="556317"/>
          </a:xfrm>
        </p:spPr>
        <p:txBody>
          <a:bodyPr/>
          <a:lstStyle/>
          <a:p>
            <a:r>
              <a:rPr lang="hr-HR" sz="2000" dirty="0"/>
              <a:t>Što bi mi olakšalo da mi je netko rekao na samom početku?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B2BDD-DB89-C654-2359-A2907339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08" y="1999985"/>
            <a:ext cx="8176479" cy="44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D2EB08-0229-4D0C-B60D-EB8A0E3E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3" y="1094049"/>
            <a:ext cx="11063196" cy="1145675"/>
          </a:xfrm>
        </p:spPr>
        <p:txBody>
          <a:bodyPr/>
          <a:lstStyle/>
          <a:p>
            <a:r>
              <a:rPr lang="hr-HR" dirty="0"/>
              <a:t>Seosko domaćinstvo Butina </a:t>
            </a:r>
            <a:br>
              <a:rPr lang="hr-HR" dirty="0"/>
            </a:br>
            <a:r>
              <a:rPr lang="hr-HR" dirty="0"/>
              <a:t>na društvenim mrežama (5)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82816A8-BFDA-4B2B-8F6F-1ABF3F9170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393" y="2535612"/>
            <a:ext cx="11063195" cy="556317"/>
          </a:xfrm>
        </p:spPr>
        <p:txBody>
          <a:bodyPr/>
          <a:lstStyle/>
          <a:p>
            <a:r>
              <a:rPr lang="hr-HR" dirty="0"/>
              <a:t>Kakav sadržaj dijelimo?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C39139B-17F7-4F9B-B9AB-BCEE6A4AFE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991" y="3091929"/>
            <a:ext cx="5288296" cy="2525568"/>
          </a:xfrm>
        </p:spPr>
        <p:txBody>
          <a:bodyPr/>
          <a:lstStyle/>
          <a:p>
            <a:r>
              <a:rPr lang="hr-HR" sz="1800" b="1" dirty="0" err="1"/>
              <a:t>reels</a:t>
            </a:r>
            <a:r>
              <a:rPr lang="hr-HR" sz="1800" dirty="0"/>
              <a:t> - veći doseg i novi pratitelji</a:t>
            </a:r>
          </a:p>
          <a:p>
            <a:r>
              <a:rPr lang="hr-HR" sz="1800" b="1" dirty="0" err="1"/>
              <a:t>carousel</a:t>
            </a:r>
            <a:r>
              <a:rPr lang="hr-HR" sz="1800" dirty="0"/>
              <a:t> - </a:t>
            </a:r>
            <a:r>
              <a:rPr lang="hr-HR" sz="1800" dirty="0" err="1"/>
              <a:t>storytelling</a:t>
            </a:r>
            <a:r>
              <a:rPr lang="hr-HR" sz="1800" dirty="0"/>
              <a:t>, dublja poruka brenda i bolje  povezivanje s zajednicom</a:t>
            </a:r>
          </a:p>
          <a:p>
            <a:r>
              <a:rPr lang="hr-HR" sz="1800" b="1" dirty="0"/>
              <a:t>obične objave (jedna fotografija) </a:t>
            </a:r>
            <a:r>
              <a:rPr lang="hr-HR" sz="1800" dirty="0"/>
              <a:t>– </a:t>
            </a:r>
            <a:r>
              <a:rPr lang="hr-HR" sz="1800" dirty="0" err="1"/>
              <a:t>rijeđe</a:t>
            </a:r>
            <a:endParaRPr lang="hr-HR" sz="1800" dirty="0"/>
          </a:p>
          <a:p>
            <a:r>
              <a:rPr lang="hr-HR" sz="1800" b="1" dirty="0"/>
              <a:t>story</a:t>
            </a:r>
            <a:r>
              <a:rPr lang="hr-HR" sz="1800" dirty="0"/>
              <a:t> - obavezno </a:t>
            </a:r>
            <a:r>
              <a:rPr lang="hr-HR" sz="1800" dirty="0" err="1"/>
              <a:t>storytelling</a:t>
            </a:r>
            <a:r>
              <a:rPr lang="hr-HR" sz="1800" dirty="0"/>
              <a:t> - najbolja prodaja!</a:t>
            </a:r>
          </a:p>
          <a:p>
            <a:r>
              <a:rPr lang="hr-HR" sz="1800" b="1" dirty="0" err="1"/>
              <a:t>collaboration</a:t>
            </a:r>
            <a:r>
              <a:rPr lang="hr-HR" sz="1800" b="1" dirty="0"/>
              <a:t> </a:t>
            </a:r>
            <a:r>
              <a:rPr lang="hr-HR" sz="1800" dirty="0"/>
              <a:t>(Idemo na selo)</a:t>
            </a:r>
          </a:p>
          <a:p>
            <a:pPr marL="0" indent="0">
              <a:buNone/>
            </a:pPr>
            <a:endParaRPr lang="hr-HR" sz="1800" dirty="0"/>
          </a:p>
          <a:p>
            <a:endParaRPr lang="hr-HR" sz="1800" dirty="0"/>
          </a:p>
          <a:p>
            <a:endParaRPr lang="hr-HR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41978-38EC-9819-A435-ACD686D518FB}"/>
              </a:ext>
            </a:extLst>
          </p:cNvPr>
          <p:cNvSpPr txBox="1"/>
          <p:nvPr/>
        </p:nvSpPr>
        <p:spPr>
          <a:xfrm>
            <a:off x="607693" y="53558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naša</a:t>
            </a:r>
            <a:r>
              <a:rPr lang="en-GB" sz="1400" dirty="0"/>
              <a:t> </a:t>
            </a:r>
            <a:r>
              <a:rPr lang="en-GB" sz="1400" dirty="0" err="1"/>
              <a:t>ponuda</a:t>
            </a:r>
            <a:r>
              <a:rPr lang="en-GB" sz="1400" dirty="0"/>
              <a:t> (</a:t>
            </a:r>
            <a:r>
              <a:rPr lang="en-GB" sz="1400" dirty="0" err="1"/>
              <a:t>smještaj</a:t>
            </a:r>
            <a:r>
              <a:rPr lang="en-GB" sz="1400" dirty="0"/>
              <a:t>, gastro, </a:t>
            </a:r>
            <a:r>
              <a:rPr lang="en-GB" sz="1400" dirty="0" err="1"/>
              <a:t>radionice</a:t>
            </a:r>
            <a:r>
              <a:rPr lang="en-GB" sz="1400" dirty="0"/>
              <a:t>) + </a:t>
            </a:r>
            <a:r>
              <a:rPr lang="en-GB" sz="1400" dirty="0" err="1"/>
              <a:t>sadržaj</a:t>
            </a:r>
            <a:r>
              <a:rPr lang="en-GB" sz="1400" dirty="0"/>
              <a:t> u </a:t>
            </a:r>
            <a:r>
              <a:rPr lang="en-GB" sz="1400" dirty="0" err="1"/>
              <a:t>okolici</a:t>
            </a:r>
            <a:r>
              <a:rPr lang="en-GB" sz="1400" dirty="0"/>
              <a:t>  u </a:t>
            </a:r>
            <a:r>
              <a:rPr lang="en-GB" sz="1400" dirty="0" err="1"/>
              <a:t>radijusu</a:t>
            </a:r>
            <a:r>
              <a:rPr lang="en-GB" sz="1400" dirty="0"/>
              <a:t> </a:t>
            </a:r>
            <a:r>
              <a:rPr lang="en-GB" sz="1400" dirty="0" err="1"/>
              <a:t>kretanja</a:t>
            </a:r>
            <a:r>
              <a:rPr lang="en-GB" sz="1400" dirty="0"/>
              <a:t> od </a:t>
            </a:r>
            <a:r>
              <a:rPr lang="hr-HR" sz="1400" dirty="0"/>
              <a:t>1,5</a:t>
            </a:r>
            <a:r>
              <a:rPr lang="en-GB" sz="1400" dirty="0"/>
              <a:t>h </a:t>
            </a:r>
            <a:r>
              <a:rPr lang="en-GB" sz="1400" dirty="0" err="1"/>
              <a:t>vožnje</a:t>
            </a:r>
            <a:r>
              <a:rPr lang="en-GB" sz="1400" dirty="0"/>
              <a:t> od </a:t>
            </a:r>
            <a:r>
              <a:rPr lang="en-GB" sz="1400" dirty="0" err="1"/>
              <a:t>našeg</a:t>
            </a:r>
            <a:r>
              <a:rPr lang="en-GB" sz="1400" dirty="0"/>
              <a:t> </a:t>
            </a:r>
            <a:r>
              <a:rPr lang="en-GB" sz="1400" dirty="0" err="1"/>
              <a:t>smještaja</a:t>
            </a:r>
            <a:r>
              <a:rPr lang="en-GB" sz="1400" dirty="0"/>
              <a:t> - GRATIS 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27263A-A6A8-1D36-D775-3E8BC57B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441" y="2457078"/>
            <a:ext cx="4313670" cy="37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BE8FA-37CF-E4C3-1291-28D577507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3AFFE9-9FCC-8F27-29B6-E1DADF3A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3" y="1094049"/>
            <a:ext cx="11063196" cy="1145675"/>
          </a:xfrm>
        </p:spPr>
        <p:txBody>
          <a:bodyPr/>
          <a:lstStyle/>
          <a:p>
            <a:r>
              <a:rPr lang="hr-HR" dirty="0"/>
              <a:t>Seosko domaćinstvo Butina </a:t>
            </a:r>
            <a:br>
              <a:rPr lang="hr-HR" dirty="0"/>
            </a:br>
            <a:r>
              <a:rPr lang="hr-HR" dirty="0"/>
              <a:t>na društvenim mrežama (5)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0ED72EB-98EA-165E-CDDC-CCB4E17A04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694" y="2274589"/>
            <a:ext cx="4623068" cy="556317"/>
          </a:xfrm>
        </p:spPr>
        <p:txBody>
          <a:bodyPr/>
          <a:lstStyle/>
          <a:p>
            <a:r>
              <a:rPr lang="hr-HR"/>
              <a:t>Kakav sadržaj dijelimo?</a:t>
            </a: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03345-CAE1-9F90-3471-49D2BEA7FADD}"/>
              </a:ext>
            </a:extLst>
          </p:cNvPr>
          <p:cNvSpPr txBox="1"/>
          <p:nvPr/>
        </p:nvSpPr>
        <p:spPr>
          <a:xfrm>
            <a:off x="485743" y="506491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naša</a:t>
            </a:r>
            <a:r>
              <a:rPr lang="en-GB" sz="1400" dirty="0"/>
              <a:t> </a:t>
            </a:r>
            <a:r>
              <a:rPr lang="en-GB" sz="1400" dirty="0" err="1"/>
              <a:t>ponuda</a:t>
            </a:r>
            <a:r>
              <a:rPr lang="en-GB" sz="1400" dirty="0"/>
              <a:t> (</a:t>
            </a:r>
            <a:r>
              <a:rPr lang="en-GB" sz="1400" dirty="0" err="1"/>
              <a:t>smještaj</a:t>
            </a:r>
            <a:r>
              <a:rPr lang="en-GB" sz="1400" dirty="0"/>
              <a:t>, gastro, </a:t>
            </a:r>
            <a:r>
              <a:rPr lang="en-GB" sz="1400" dirty="0" err="1"/>
              <a:t>radionice</a:t>
            </a:r>
            <a:r>
              <a:rPr lang="en-GB" sz="1400" dirty="0"/>
              <a:t>) + </a:t>
            </a:r>
            <a:r>
              <a:rPr lang="en-GB" sz="1400" dirty="0" err="1"/>
              <a:t>sadržaj</a:t>
            </a:r>
            <a:r>
              <a:rPr lang="en-GB" sz="1400" dirty="0"/>
              <a:t> u </a:t>
            </a:r>
            <a:r>
              <a:rPr lang="en-GB" sz="1400" dirty="0" err="1"/>
              <a:t>okolici</a:t>
            </a:r>
            <a:r>
              <a:rPr lang="en-GB" sz="1400" dirty="0"/>
              <a:t>  u </a:t>
            </a:r>
            <a:r>
              <a:rPr lang="en-GB" sz="1400" dirty="0" err="1"/>
              <a:t>radijusu</a:t>
            </a:r>
            <a:r>
              <a:rPr lang="en-GB" sz="1400" dirty="0"/>
              <a:t> </a:t>
            </a:r>
            <a:r>
              <a:rPr lang="en-GB" sz="1400" dirty="0" err="1"/>
              <a:t>kretanja</a:t>
            </a:r>
            <a:r>
              <a:rPr lang="en-GB" sz="1400" dirty="0"/>
              <a:t> od </a:t>
            </a:r>
            <a:r>
              <a:rPr lang="hr-HR" sz="1400" dirty="0"/>
              <a:t>1,5</a:t>
            </a:r>
            <a:r>
              <a:rPr lang="en-GB" sz="1400" dirty="0"/>
              <a:t>h </a:t>
            </a:r>
            <a:r>
              <a:rPr lang="en-GB" sz="1400" dirty="0" err="1"/>
              <a:t>vožnje</a:t>
            </a:r>
            <a:r>
              <a:rPr lang="en-GB" sz="1400" dirty="0"/>
              <a:t> od </a:t>
            </a:r>
            <a:r>
              <a:rPr lang="en-GB" sz="1400" dirty="0" err="1"/>
              <a:t>našeg</a:t>
            </a:r>
            <a:r>
              <a:rPr lang="en-GB" sz="1400" dirty="0"/>
              <a:t> </a:t>
            </a:r>
            <a:r>
              <a:rPr lang="en-GB" sz="1400" dirty="0" err="1"/>
              <a:t>smještaja</a:t>
            </a:r>
            <a:r>
              <a:rPr lang="en-GB" sz="1400" dirty="0"/>
              <a:t> - GRATIS 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D12D4-2ABE-AF11-2902-0B817EA2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81"/>
          <a:stretch/>
        </p:blipFill>
        <p:spPr>
          <a:xfrm>
            <a:off x="607694" y="2762670"/>
            <a:ext cx="9798799" cy="37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1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60857-8E93-7BD0-AFB4-7AAF2CDF7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0DBD9-C770-ACD7-6346-3B525CB1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3" y="1094049"/>
            <a:ext cx="11063196" cy="1145675"/>
          </a:xfrm>
        </p:spPr>
        <p:txBody>
          <a:bodyPr/>
          <a:lstStyle/>
          <a:p>
            <a:r>
              <a:rPr lang="hr-HR" dirty="0"/>
              <a:t>Seosko domaćinstvo Butina </a:t>
            </a:r>
            <a:br>
              <a:rPr lang="hr-HR" dirty="0"/>
            </a:br>
            <a:r>
              <a:rPr lang="hr-HR" dirty="0"/>
              <a:t>na društvenim mrežama (5)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1F290A9-16D3-5068-B210-80DB4B6E98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0412" y="2785200"/>
            <a:ext cx="4623068" cy="556317"/>
          </a:xfrm>
        </p:spPr>
        <p:txBody>
          <a:bodyPr/>
          <a:lstStyle/>
          <a:p>
            <a:r>
              <a:rPr lang="hr-HR" dirty="0"/>
              <a:t>Primjeri najpopularnijih objava: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56A26F-BF5B-CAA6-6573-2E180E2A3315}"/>
              </a:ext>
            </a:extLst>
          </p:cNvPr>
          <p:cNvSpPr txBox="1"/>
          <p:nvPr/>
        </p:nvSpPr>
        <p:spPr>
          <a:xfrm>
            <a:off x="870412" y="36468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https://www.instagram.com/butina_kuterevo/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63D84-FB25-444E-8F91-A559A287E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65" y="4123749"/>
            <a:ext cx="1996613" cy="624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C0384A-3AFB-50DA-C07A-2B7CFA7CA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757" y="2463569"/>
            <a:ext cx="4316342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52194"/>
      </p:ext>
    </p:extLst>
  </p:cSld>
  <p:clrMapOvr>
    <a:masterClrMapping/>
  </p:clrMapOvr>
</p:sld>
</file>

<file path=ppt/theme/theme1.xml><?xml version="1.0" encoding="utf-8"?>
<a:theme xmlns:a="http://schemas.openxmlformats.org/drawingml/2006/main" name="Razvoj karijera - Naslovn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azvoj karijera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437</Words>
  <Application>Microsoft Office PowerPoint</Application>
  <PresentationFormat>Široki zaslon</PresentationFormat>
  <Paragraphs>52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Razvoj karijera - Naslovna</vt:lpstr>
      <vt:lpstr>Razvoj karijera 1</vt:lpstr>
      <vt:lpstr>Prilagođeni dizajn</vt:lpstr>
      <vt:lpstr>PowerPoint prezentacija</vt:lpstr>
      <vt:lpstr>Seosko domaćinstvo Butina</vt:lpstr>
      <vt:lpstr>Seosko domaćinstvo Butina  na društvenim mrežama (1)</vt:lpstr>
      <vt:lpstr>Seosko domaćinstvo Butina  na društvenim mrežama (2)</vt:lpstr>
      <vt:lpstr>Seosko domaćinstvo Butina  na društvenim mrežama (3)</vt:lpstr>
      <vt:lpstr>Seosko domaćinstvo Butina  na društvenim mrežama (4)</vt:lpstr>
      <vt:lpstr>Seosko domaćinstvo Butina  na društvenim mrežama (5)</vt:lpstr>
      <vt:lpstr>Seosko domaćinstvo Butina  na društvenim mrežama (5)</vt:lpstr>
      <vt:lpstr>Seosko domaćinstvo Butina  na društvenim mrežama (5)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Aleksandra Kuratko</dc:creator>
  <cp:lastModifiedBy>Aleksandra Kuratko</cp:lastModifiedBy>
  <cp:revision>37</cp:revision>
  <dcterms:created xsi:type="dcterms:W3CDTF">2026-01-16T11:29:47Z</dcterms:created>
  <dcterms:modified xsi:type="dcterms:W3CDTF">2026-02-20T16:12:04Z</dcterms:modified>
</cp:coreProperties>
</file>